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0"/>
  </p:notesMasterIdLst>
  <p:handoutMasterIdLst>
    <p:handoutMasterId r:id="rId31"/>
  </p:handoutMasterIdLst>
  <p:sldIdLst>
    <p:sldId id="296" r:id="rId10"/>
    <p:sldId id="274" r:id="rId11"/>
    <p:sldId id="294" r:id="rId12"/>
    <p:sldId id="275" r:id="rId13"/>
    <p:sldId id="277" r:id="rId14"/>
    <p:sldId id="283" r:id="rId15"/>
    <p:sldId id="279" r:id="rId16"/>
    <p:sldId id="281" r:id="rId17"/>
    <p:sldId id="280" r:id="rId18"/>
    <p:sldId id="286" r:id="rId19"/>
    <p:sldId id="298" r:id="rId20"/>
    <p:sldId id="299" r:id="rId21"/>
    <p:sldId id="287" r:id="rId22"/>
    <p:sldId id="288" r:id="rId23"/>
    <p:sldId id="293" r:id="rId24"/>
    <p:sldId id="300" r:id="rId25"/>
    <p:sldId id="301" r:id="rId26"/>
    <p:sldId id="282" r:id="rId27"/>
    <p:sldId id="295" r:id="rId28"/>
    <p:sldId id="268" r:id="rId2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3A42C4-D0F8-4360-A60E-405E041D83BD}">
          <p14:sldIdLst>
            <p14:sldId id="296"/>
            <p14:sldId id="274"/>
            <p14:sldId id="294"/>
            <p14:sldId id="275"/>
            <p14:sldId id="277"/>
            <p14:sldId id="283"/>
            <p14:sldId id="279"/>
            <p14:sldId id="281"/>
            <p14:sldId id="280"/>
            <p14:sldId id="286"/>
            <p14:sldId id="298"/>
            <p14:sldId id="299"/>
            <p14:sldId id="287"/>
            <p14:sldId id="288"/>
            <p14:sldId id="293"/>
            <p14:sldId id="300"/>
            <p14:sldId id="301"/>
            <p14:sldId id="282"/>
          </p14:sldIdLst>
        </p14:section>
        <p14:section name="DUMP" id="{57FAE527-CC2F-4233-95ED-8D08954BC121}">
          <p14:sldIdLst>
            <p14:sldId id="295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rya varenya" initials="sv" lastIdx="1" clrIdx="0">
    <p:extLst>
      <p:ext uri="{19B8F6BF-5375-455C-9EA6-DF929625EA0E}">
        <p15:presenceInfo xmlns:p15="http://schemas.microsoft.com/office/powerpoint/2012/main" userId="9e2e500e443bbdfb" providerId="Windows Live"/>
      </p:ext>
    </p:extLst>
  </p:cmAuthor>
  <p:cmAuthor id="2" name="Jorjj F. M." initials="JFM" lastIdx="2" clrIdx="1">
    <p:extLst>
      <p:ext uri="{19B8F6BF-5375-455C-9EA6-DF929625EA0E}">
        <p15:presenceInfo xmlns:p15="http://schemas.microsoft.com/office/powerpoint/2012/main" userId="bfe54a621b9aa6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  <a:srgbClr val="FFFFFF"/>
    <a:srgbClr val="46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7E75E-DD93-4F5A-BB2F-91A2BA132EC5}" v="856" dt="2019-12-05T17:53:49.163"/>
    <p1510:client id="{5EAC1B2B-C624-4253-9462-5E2D62D0F2C4}" v="136" dt="2019-12-09T08:11:01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534" y="9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5T08:38:43.525" idx="1">
    <p:pos x="7472" y="377"/>
    <p:text>Why so many title Slides? I would rather keep it simple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09.12.2019</a:t>
            </a:fld>
            <a:endParaRPr lang="de-DE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‹Nº›</a:t>
            </a:fld>
            <a:endParaRPr 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09.12.2019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‹Nº›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5275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Represented by the ratio of agents in the same block who have enrolled for community solar PV against total number of neighbors in the block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Defined by the payback period of the agent’s investment on installing and maintaining Solar PV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253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18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104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064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30696E7E-6521-41AF-BE52-A2B55FA84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Agent-Based Modeling and Social System Simulation – Fall 2019</a:t>
            </a:r>
            <a:br>
              <a:rPr lang="en-GB" sz="800" baseline="0"/>
            </a:br>
            <a:r>
              <a:rPr lang="en-US" sz="800" baseline="0"/>
              <a:t>What is the role of opinion extremists in the diffusion of individual and community solar photovoltaics in cities? </a:t>
            </a:r>
            <a:endParaRPr lang="en-GB" sz="800" baseline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4.svg"/><Relationship Id="rId7" Type="http://schemas.openxmlformats.org/officeDocument/2006/relationships/image" Target="../media/image43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7"/>
          <p:cNvSpPr txBox="1">
            <a:spLocks/>
          </p:cNvSpPr>
          <p:nvPr/>
        </p:nvSpPr>
        <p:spPr bwMode="gray">
          <a:xfrm>
            <a:off x="323848" y="5650663"/>
            <a:ext cx="11537949" cy="1045431"/>
          </a:xfrm>
          <a:prstGeom prst="rect">
            <a:avLst/>
          </a:prstGeom>
          <a:solidFill>
            <a:srgbClr val="1F407A"/>
          </a:solidFill>
        </p:spPr>
        <p:txBody>
          <a:bodyPr vert="horz" wrap="square" lIns="144000" tIns="72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/>
              <a:t>Jordi </a:t>
            </a:r>
            <a:r>
              <a:rPr lang="en-US" sz="2400" b="0" err="1"/>
              <a:t>Fornt</a:t>
            </a:r>
            <a:r>
              <a:rPr lang="en-US" sz="2400" b="0"/>
              <a:t>-Mas, Sourya Kovvali, Alejandro </a:t>
            </a:r>
            <a:r>
              <a:rPr lang="en-US" sz="2400" b="0" err="1"/>
              <a:t>Nuñez</a:t>
            </a:r>
            <a:r>
              <a:rPr lang="en-US" sz="2400" b="0"/>
              <a:t>-Jimenez, Marius Schwarz</a:t>
            </a:r>
          </a:p>
          <a:p>
            <a:pPr algn="ctr"/>
            <a:endParaRPr lang="en-US" sz="2400" b="0"/>
          </a:p>
          <a:p>
            <a:r>
              <a:rPr lang="en-US" sz="1400" b="0">
                <a:solidFill>
                  <a:schemeClr val="accent1">
                    <a:lumMod val="20000"/>
                    <a:lumOff val="80000"/>
                  </a:schemeClr>
                </a:solidFill>
              </a:rPr>
              <a:t>Project for the lecture: Agent-Based Modeling and Social System Simulation, FS-2019, ETH Zurich 		             December 9, 2019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t="5508" b="2231"/>
          <a:stretch/>
        </p:blipFill>
        <p:spPr>
          <a:xfrm>
            <a:off x="323847" y="598992"/>
            <a:ext cx="11537949" cy="4376556"/>
          </a:xfrm>
          <a:prstGeom prst="rect">
            <a:avLst/>
          </a:prstGeom>
        </p:spPr>
      </p:pic>
      <p:sp>
        <p:nvSpPr>
          <p:cNvPr id="18" name="Titel 17"/>
          <p:cNvSpPr>
            <a:spLocks noGrp="1"/>
          </p:cNvSpPr>
          <p:nvPr>
            <p:ph type="ctrTitle"/>
          </p:nvPr>
        </p:nvSpPr>
        <p:spPr>
          <a:xfrm>
            <a:off x="323848" y="4977495"/>
            <a:ext cx="11537948" cy="673168"/>
          </a:xfrm>
          <a:solidFill>
            <a:srgbClr val="1F407A"/>
          </a:solidFill>
        </p:spPr>
        <p:txBody>
          <a:bodyPr/>
          <a:lstStyle/>
          <a:p>
            <a:pPr algn="ctr"/>
            <a:r>
              <a:rPr lang="en-US"/>
              <a:t>Diffusion of Solar Photovoltaics and Role of Extremists</a:t>
            </a:r>
            <a:endParaRPr lang="en-GB"/>
          </a:p>
        </p:txBody>
      </p:sp>
      <p:sp>
        <p:nvSpPr>
          <p:cNvPr id="7" name="TextBox 6"/>
          <p:cNvSpPr txBox="1"/>
          <p:nvPr/>
        </p:nvSpPr>
        <p:spPr>
          <a:xfrm rot="16200000">
            <a:off x="9819285" y="4417054"/>
            <a:ext cx="4362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Photo: EWZ</a:t>
            </a:r>
            <a:endParaRPr lang="de-CH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8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3BD8B2-1C4C-4D3A-BE34-F74CA198899E}"/>
              </a:ext>
            </a:extLst>
          </p:cNvPr>
          <p:cNvSpPr txBox="1"/>
          <p:nvPr/>
        </p:nvSpPr>
        <p:spPr>
          <a:xfrm>
            <a:off x="1740750" y="1295400"/>
            <a:ext cx="25827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One-Sided Extremism</a:t>
            </a:r>
            <a:endParaRPr lang="en-US" sz="14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BC6358-44F7-4113-B99A-A45533427DDF}"/>
              </a:ext>
            </a:extLst>
          </p:cNvPr>
          <p:cNvSpPr txBox="1"/>
          <p:nvPr/>
        </p:nvSpPr>
        <p:spPr>
          <a:xfrm>
            <a:off x="7850905" y="1295400"/>
            <a:ext cx="2608406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Symmetric Extremism</a:t>
            </a:r>
            <a:endParaRPr lang="en-US" sz="1400" b="1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AD5F84E-AF9B-48B0-B995-9DFEBD9C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0355" y="2042019"/>
            <a:ext cx="5543549" cy="395967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5469459-2DD6-4083-A424-F36D71FF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83335" y="2042019"/>
            <a:ext cx="5543547" cy="39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3E355746-ED4F-452F-A703-219E96768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46622" y="3752341"/>
            <a:ext cx="3456431" cy="2468880"/>
          </a:xfrm>
          <a:prstGeom prst="rect">
            <a:avLst/>
          </a:prstGeom>
        </p:spPr>
      </p:pic>
      <p:pic>
        <p:nvPicPr>
          <p:cNvPr id="11" name="Graphic 7">
            <a:extLst>
              <a:ext uri="{FF2B5EF4-FFF2-40B4-BE49-F238E27FC236}">
                <a16:creationId xmlns:a16="http://schemas.microsoft.com/office/drawing/2014/main" id="{1509EF00-82B3-4677-87F5-8F06DFA9A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3260" y="4346197"/>
            <a:ext cx="1923036" cy="1513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AC0ED2A-A2D8-4679-8AA6-74F52036E542}"/>
              </a:ext>
            </a:extLst>
          </p:cNvPr>
          <p:cNvSpPr txBox="1"/>
          <p:nvPr/>
        </p:nvSpPr>
        <p:spPr>
          <a:xfrm>
            <a:off x="9505732" y="3847528"/>
            <a:ext cx="51809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RA</a:t>
            </a:r>
            <a:endParaRPr lang="en-US" sz="1400" b="1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DA10D82-0415-44CF-9A90-FDBA2E374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454" y="1199376"/>
            <a:ext cx="10492742" cy="24688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3BD8B2-1C4C-4D3A-BE34-F74CA198899E}"/>
              </a:ext>
            </a:extLst>
          </p:cNvPr>
          <p:cNvSpPr txBox="1"/>
          <p:nvPr/>
        </p:nvSpPr>
        <p:spPr>
          <a:xfrm>
            <a:off x="164216" y="2000594"/>
            <a:ext cx="1364476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One-Sided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Extremism</a:t>
            </a:r>
            <a:endParaRPr lang="en-US" sz="1400" b="1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F8C6DDA-39B8-45D2-9E41-9C97BB1FE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1880" y="3752432"/>
            <a:ext cx="3460837" cy="24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9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0F9AC0B0-4C16-430F-BA19-2223C0EB7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454" y="3815435"/>
            <a:ext cx="10492742" cy="246888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DA10D82-0415-44CF-9A90-FDBA2E374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454" y="1199376"/>
            <a:ext cx="10492742" cy="24688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3BD8B2-1C4C-4D3A-BE34-F74CA198899E}"/>
              </a:ext>
            </a:extLst>
          </p:cNvPr>
          <p:cNvSpPr txBox="1"/>
          <p:nvPr/>
        </p:nvSpPr>
        <p:spPr>
          <a:xfrm>
            <a:off x="164216" y="2000594"/>
            <a:ext cx="1364476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One-Sided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Extremism</a:t>
            </a:r>
            <a:endParaRPr lang="en-US" sz="14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927097-EBFF-4357-A262-DEDA84FE3D78}"/>
              </a:ext>
            </a:extLst>
          </p:cNvPr>
          <p:cNvSpPr txBox="1"/>
          <p:nvPr/>
        </p:nvSpPr>
        <p:spPr>
          <a:xfrm>
            <a:off x="164216" y="4613858"/>
            <a:ext cx="1364476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Symmetric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Extremism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247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AD5F84E-AF9B-48B0-B995-9DFEBD9C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0356" y="2042019"/>
            <a:ext cx="5543547" cy="395967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5469459-2DD6-4083-A424-F36D71FF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83335" y="2042019"/>
            <a:ext cx="5543547" cy="395967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74B2B9C-6F6B-43F1-A14D-AD402A6F7EE2}"/>
              </a:ext>
            </a:extLst>
          </p:cNvPr>
          <p:cNvSpPr txBox="1"/>
          <p:nvPr/>
        </p:nvSpPr>
        <p:spPr>
          <a:xfrm>
            <a:off x="1740750" y="1295400"/>
            <a:ext cx="25827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One-Sided Extremism</a:t>
            </a:r>
            <a:endParaRPr lang="en-US" sz="1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B422CE-5F92-45E4-A479-2619133A01C7}"/>
              </a:ext>
            </a:extLst>
          </p:cNvPr>
          <p:cNvSpPr txBox="1"/>
          <p:nvPr/>
        </p:nvSpPr>
        <p:spPr>
          <a:xfrm>
            <a:off x="7850905" y="1295400"/>
            <a:ext cx="2608406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Symmetric Extremism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292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AD5F84E-AF9B-48B0-B995-9DFEBD9C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0356" y="2042019"/>
            <a:ext cx="5543547" cy="395967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5469459-2DD6-4083-A424-F36D71FF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83335" y="2042019"/>
            <a:ext cx="5543546" cy="395967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0B2B61D-18D7-49E1-8C20-091C7CAF9980}"/>
              </a:ext>
            </a:extLst>
          </p:cNvPr>
          <p:cNvSpPr txBox="1"/>
          <p:nvPr/>
        </p:nvSpPr>
        <p:spPr>
          <a:xfrm>
            <a:off x="1740750" y="1295400"/>
            <a:ext cx="25827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One-Sided Extremism</a:t>
            </a:r>
            <a:endParaRPr lang="en-US" sz="1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4AA77B-9331-467B-B79F-795C8420F6A5}"/>
              </a:ext>
            </a:extLst>
          </p:cNvPr>
          <p:cNvSpPr txBox="1"/>
          <p:nvPr/>
        </p:nvSpPr>
        <p:spPr>
          <a:xfrm>
            <a:off x="7850905" y="1295400"/>
            <a:ext cx="2608406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Symmetric Extremism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176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3BD8B2-1C4C-4D3A-BE34-F74CA198899E}"/>
              </a:ext>
            </a:extLst>
          </p:cNvPr>
          <p:cNvSpPr txBox="1"/>
          <p:nvPr/>
        </p:nvSpPr>
        <p:spPr>
          <a:xfrm>
            <a:off x="323849" y="1200818"/>
            <a:ext cx="10592662" cy="174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/>
              <a:t>Conclusions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/>
              <a:t>“Single-Sided” extremism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Unbalances</a:t>
            </a:r>
            <a:r>
              <a:rPr lang="en-US"/>
              <a:t> average opinion</a:t>
            </a:r>
            <a:r>
              <a:rPr lang="en-US" dirty="0"/>
              <a:t> towards that extreme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However, average opinion </a:t>
            </a:r>
            <a:r>
              <a:rPr lang="en-US"/>
              <a:t>of </a:t>
            </a:r>
            <a:r>
              <a:rPr lang="en-US" dirty="0"/>
              <a:t>non-polarized nodes </a:t>
            </a:r>
            <a:r>
              <a:rPr lang="en-US" b="1" dirty="0"/>
              <a:t>shifts to the opposite extreme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A7948A7-1C04-465A-A86F-77A758BFD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34022" y="3393357"/>
            <a:ext cx="3456431" cy="246888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00B5D22-18BC-450F-9E4E-AE59A6287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2825" y="3393357"/>
            <a:ext cx="3460837" cy="24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3BD8B2-1C4C-4D3A-BE34-F74CA198899E}"/>
              </a:ext>
            </a:extLst>
          </p:cNvPr>
          <p:cNvSpPr txBox="1"/>
          <p:nvPr/>
        </p:nvSpPr>
        <p:spPr>
          <a:xfrm>
            <a:off x="323849" y="1200818"/>
            <a:ext cx="10592662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Conclusions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“Single-Sided” extremism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Unbalances</a:t>
            </a:r>
            <a:r>
              <a:rPr lang="en-US" dirty="0"/>
              <a:t> average opinion towards that extreme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However, average opinion of non-polarized nodes </a:t>
            </a:r>
            <a:r>
              <a:rPr lang="en-US" b="1" dirty="0"/>
              <a:t>shifts to the opposite extreme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b="1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For </a:t>
            </a:r>
            <a:r>
              <a:rPr lang="en-US" b="1" dirty="0"/>
              <a:t>Communities</a:t>
            </a:r>
            <a:r>
              <a:rPr lang="en-US" dirty="0"/>
              <a:t>:     Benefits of Pos. Extremists </a:t>
            </a:r>
            <a:r>
              <a:rPr lang="en-US" sz="2000" b="1" dirty="0"/>
              <a:t>&gt;</a:t>
            </a:r>
            <a:r>
              <a:rPr lang="en-US" dirty="0"/>
              <a:t> Detriment by Neg. Extremists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Neighbor Factor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C1C8E6C-F68E-48FD-BE58-7EFF37BE6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05368" y="3839846"/>
            <a:ext cx="345643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3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FE87EBBB-61D4-46F7-B0E1-C8E7B3112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05368" y="3839846"/>
            <a:ext cx="3456432" cy="246888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3BD8B2-1C4C-4D3A-BE34-F74CA198899E}"/>
              </a:ext>
            </a:extLst>
          </p:cNvPr>
          <p:cNvSpPr txBox="1"/>
          <p:nvPr/>
        </p:nvSpPr>
        <p:spPr>
          <a:xfrm>
            <a:off x="323849" y="1200818"/>
            <a:ext cx="10592662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Conclusions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“Single-Sided” extremism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Unbalances</a:t>
            </a:r>
            <a:r>
              <a:rPr lang="en-US" dirty="0"/>
              <a:t> average opinion towards that extreme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However, average opinion of non-polarized nodes </a:t>
            </a:r>
            <a:r>
              <a:rPr lang="en-US" b="1" dirty="0"/>
              <a:t>shifts to the opposite extreme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b="1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For </a:t>
            </a:r>
            <a:r>
              <a:rPr lang="en-US" b="1" dirty="0"/>
              <a:t>Communities</a:t>
            </a:r>
            <a:r>
              <a:rPr lang="en-US" dirty="0"/>
              <a:t>:     Benefits of Pos. Extremists </a:t>
            </a:r>
            <a:r>
              <a:rPr lang="en-US" sz="2000" b="1" dirty="0"/>
              <a:t>&gt;</a:t>
            </a:r>
            <a:r>
              <a:rPr lang="en-US" dirty="0"/>
              <a:t> Detriment by Neg. Extremists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Neighbor Factor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For </a:t>
            </a:r>
            <a:r>
              <a:rPr lang="en-US" b="1" dirty="0"/>
              <a:t>Individual ideas</a:t>
            </a:r>
            <a:r>
              <a:rPr lang="en-US" dirty="0"/>
              <a:t>: Relationship with Extremism is more complicated…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Pos. Extremists </a:t>
            </a:r>
            <a:r>
              <a:rPr lang="en-US" dirty="0">
                <a:sym typeface="Symbol" panose="05050102010706020507" pitchFamily="18" charset="2"/>
              </a:rPr>
              <a:t> Install immediately and try to form communities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ym typeface="Symbol" panose="05050102010706020507" pitchFamily="18" charset="2"/>
              </a:rPr>
              <a:t>But… Non-polarized nodes tend to compensate to the other extreme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23D68386-7D17-4FC1-8A92-BFE7D6D10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1F407A">
                <a:tint val="45000"/>
                <a:satMod val="400000"/>
              </a:srgbClr>
            </a:duotone>
          </a:blip>
          <a:srcRect t="13564" b="31771"/>
          <a:stretch/>
        </p:blipFill>
        <p:spPr>
          <a:xfrm>
            <a:off x="323850" y="2024064"/>
            <a:ext cx="11537950" cy="4210046"/>
          </a:xfrm>
          <a:prstGeom prst="rect">
            <a:avLst/>
          </a:prstGeom>
          <a:noFill/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09.12.2019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6C6AE60A-B69C-4790-82F7-3882EDF23186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en-GB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272229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7"/>
          <p:cNvSpPr txBox="1">
            <a:spLocks/>
          </p:cNvSpPr>
          <p:nvPr/>
        </p:nvSpPr>
        <p:spPr bwMode="gray">
          <a:xfrm>
            <a:off x="323848" y="5977467"/>
            <a:ext cx="11537949" cy="718627"/>
          </a:xfrm>
          <a:prstGeom prst="rect">
            <a:avLst/>
          </a:prstGeom>
          <a:solidFill>
            <a:srgbClr val="1F407A"/>
          </a:solidFill>
        </p:spPr>
        <p:txBody>
          <a:bodyPr vert="horz" wrap="square" lIns="144000" tIns="72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/>
              <a:t>Jordi Fornt-Mas, Sourya Kovvali, Alejandro Nuñez-Jimenez, Marius Schwarz</a:t>
            </a:r>
          </a:p>
          <a:p>
            <a:r>
              <a:rPr lang="en-US" sz="1400" b="0">
                <a:solidFill>
                  <a:schemeClr val="accent1">
                    <a:lumMod val="20000"/>
                    <a:lumOff val="80000"/>
                  </a:schemeClr>
                </a:solidFill>
              </a:rPr>
              <a:t>Project for the lecture: Agent-Based Modeling and Social System Simulation, FS-2019, ETH Zurich 		             December 9, 2019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t="5508" b="2231"/>
          <a:stretch/>
        </p:blipFill>
        <p:spPr>
          <a:xfrm>
            <a:off x="323847" y="598992"/>
            <a:ext cx="11537949" cy="4376556"/>
          </a:xfrm>
          <a:prstGeom prst="rect">
            <a:avLst/>
          </a:prstGeom>
        </p:spPr>
      </p:pic>
      <p:sp>
        <p:nvSpPr>
          <p:cNvPr id="18" name="Titel 17"/>
          <p:cNvSpPr>
            <a:spLocks noGrp="1"/>
          </p:cNvSpPr>
          <p:nvPr>
            <p:ph type="ctrTitle"/>
          </p:nvPr>
        </p:nvSpPr>
        <p:spPr>
          <a:xfrm>
            <a:off x="323848" y="4977495"/>
            <a:ext cx="11537948" cy="999972"/>
          </a:xfrm>
          <a:solidFill>
            <a:srgbClr val="1F407A"/>
          </a:solidFill>
        </p:spPr>
        <p:txBody>
          <a:bodyPr/>
          <a:lstStyle/>
          <a:p>
            <a:r>
              <a:rPr lang="en-US"/>
              <a:t>What is the role of opinion extremists in the diffusion of individual and community solar photovoltaics in cities? </a:t>
            </a:r>
            <a:endParaRPr lang="en-GB"/>
          </a:p>
        </p:txBody>
      </p:sp>
      <p:sp>
        <p:nvSpPr>
          <p:cNvPr id="7" name="TextBox 6"/>
          <p:cNvSpPr txBox="1"/>
          <p:nvPr/>
        </p:nvSpPr>
        <p:spPr>
          <a:xfrm rot="16200000">
            <a:off x="9819285" y="4417054"/>
            <a:ext cx="4362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Photo: EWZ</a:t>
            </a:r>
            <a:endParaRPr lang="de-CH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8281"/>
          <a:stretch/>
        </p:blipFill>
        <p:spPr>
          <a:xfrm>
            <a:off x="5706166" y="1106715"/>
            <a:ext cx="6007701" cy="5751286"/>
          </a:xfrm>
          <a:prstGeom prst="rect">
            <a:avLst/>
          </a:prstGeom>
          <a:ln>
            <a:noFill/>
          </a:ln>
          <a:effectLst>
            <a:outerShdw blurRad="4191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/>
              <a:t>Motivation</a:t>
            </a:r>
          </a:p>
        </p:txBody>
      </p:sp>
      <p:sp>
        <p:nvSpPr>
          <p:cNvPr id="11" name="Pie 10"/>
          <p:cNvSpPr/>
          <p:nvPr/>
        </p:nvSpPr>
        <p:spPr>
          <a:xfrm>
            <a:off x="1415091" y="1391375"/>
            <a:ext cx="4111414" cy="4111414"/>
          </a:xfrm>
          <a:prstGeom prst="pie">
            <a:avLst/>
          </a:prstGeom>
          <a:solidFill>
            <a:srgbClr val="1F407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7971" y="1391375"/>
            <a:ext cx="1761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Cities account for </a:t>
            </a:r>
            <a:r>
              <a:rPr lang="en-US" b="1"/>
              <a:t>three-quarters</a:t>
            </a:r>
            <a:r>
              <a:rPr lang="en-US"/>
              <a:t> of human-caused </a:t>
            </a:r>
            <a:r>
              <a:rPr lang="en-US" b="1"/>
              <a:t>global CO</a:t>
            </a:r>
            <a:r>
              <a:rPr lang="en-US" b="1" baseline="-25000"/>
              <a:t>2</a:t>
            </a:r>
            <a:r>
              <a:rPr lang="en-US" b="1"/>
              <a:t> emissions</a:t>
            </a:r>
            <a:endParaRPr lang="de-CH" b="1"/>
          </a:p>
        </p:txBody>
      </p:sp>
      <p:sp>
        <p:nvSpPr>
          <p:cNvPr id="14" name="TextBox 13"/>
          <p:cNvSpPr txBox="1"/>
          <p:nvPr/>
        </p:nvSpPr>
        <p:spPr>
          <a:xfrm>
            <a:off x="323850" y="4636887"/>
            <a:ext cx="1761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1F407A"/>
                </a:solidFill>
              </a:rPr>
              <a:t>Cities account for </a:t>
            </a:r>
            <a:r>
              <a:rPr lang="en-US" b="1">
                <a:solidFill>
                  <a:srgbClr val="1F407A"/>
                </a:solidFill>
              </a:rPr>
              <a:t>two-thirds</a:t>
            </a:r>
            <a:r>
              <a:rPr lang="en-US">
                <a:solidFill>
                  <a:srgbClr val="1F407A"/>
                </a:solidFill>
              </a:rPr>
              <a:t> of </a:t>
            </a:r>
            <a:r>
              <a:rPr lang="en-US" b="1">
                <a:solidFill>
                  <a:srgbClr val="1F407A"/>
                </a:solidFill>
              </a:rPr>
              <a:t>global final energy use</a:t>
            </a:r>
            <a:endParaRPr lang="de-CH" b="1">
              <a:solidFill>
                <a:srgbClr val="1F407A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850" y="5855340"/>
            <a:ext cx="1761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REN21, 2019</a:t>
            </a:r>
            <a:endParaRPr lang="de-CH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" name="Straight Connector 16"/>
          <p:cNvCxnSpPr>
            <a:cxnSpLocks/>
            <a:stCxn id="14" idx="3"/>
          </p:cNvCxnSpPr>
          <p:nvPr/>
        </p:nvCxnSpPr>
        <p:spPr>
          <a:xfrm flipV="1">
            <a:off x="2084916" y="4227773"/>
            <a:ext cx="782545" cy="1009279"/>
          </a:xfrm>
          <a:prstGeom prst="line">
            <a:avLst/>
          </a:prstGeom>
          <a:ln w="12700" cap="sq">
            <a:solidFill>
              <a:srgbClr val="1F407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e 12"/>
          <p:cNvSpPr/>
          <p:nvPr/>
        </p:nvSpPr>
        <p:spPr>
          <a:xfrm>
            <a:off x="2426247" y="2395232"/>
            <a:ext cx="2103700" cy="2103700"/>
          </a:xfrm>
          <a:prstGeom prst="pie">
            <a:avLst>
              <a:gd name="adj1" fmla="val 2124024"/>
              <a:gd name="adj2" fmla="val 16200000"/>
            </a:avLst>
          </a:prstGeom>
          <a:solidFill>
            <a:srgbClr val="1F40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19300" y="3085012"/>
            <a:ext cx="1761066" cy="2031325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Solar PV</a:t>
            </a:r>
            <a:r>
              <a:rPr lang="en-US"/>
              <a:t> on the rooftop of buildings could generate </a:t>
            </a:r>
            <a:r>
              <a:rPr lang="en-US" b="1"/>
              <a:t>24% of Europe’s electricity</a:t>
            </a:r>
            <a:r>
              <a:rPr lang="en-US"/>
              <a:t> demand</a:t>
            </a:r>
            <a:endParaRPr lang="de-CH" b="1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701743" y="5328125"/>
            <a:ext cx="1761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s-E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ódis et al. 2019</a:t>
            </a:r>
            <a:endParaRPr lang="de-CH" sz="12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5" grpId="0"/>
      <p:bldP spid="13" grpId="0" animBg="1"/>
      <p:bldP spid="22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rcRect t="6497"/>
          <a:stretch/>
        </p:blipFill>
        <p:spPr>
          <a:xfrm>
            <a:off x="323849" y="619200"/>
            <a:ext cx="11537950" cy="6076895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>
          <a:xfrm>
            <a:off x="323850" y="4391839"/>
            <a:ext cx="11537949" cy="1152128"/>
          </a:xfrm>
          <a:solidFill>
            <a:schemeClr val="accent1">
              <a:alpha val="90000"/>
            </a:schemeClr>
          </a:solidFill>
        </p:spPr>
        <p:txBody>
          <a:bodyPr/>
          <a:lstStyle/>
          <a:p>
            <a:r>
              <a:rPr lang="en-US"/>
              <a:t>What is the role of opinion extremists in the diffusion of individual and community solar photovoltaics in cities? </a:t>
            </a:r>
            <a:endParaRPr lang="en-GB"/>
          </a:p>
        </p:txBody>
      </p:sp>
      <p:sp>
        <p:nvSpPr>
          <p:cNvPr id="9" name="Titel 17"/>
          <p:cNvSpPr txBox="1">
            <a:spLocks/>
          </p:cNvSpPr>
          <p:nvPr/>
        </p:nvSpPr>
        <p:spPr bwMode="gray">
          <a:xfrm>
            <a:off x="323848" y="5543967"/>
            <a:ext cx="11537949" cy="1152128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 vert="horz" wrap="square" lIns="144000" tIns="72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/>
              <a:t>Jordi </a:t>
            </a:r>
            <a:r>
              <a:rPr lang="en-US" sz="2400" b="0" err="1"/>
              <a:t>Fornt</a:t>
            </a:r>
            <a:r>
              <a:rPr lang="en-US" sz="2400" b="0"/>
              <a:t>-Mas, </a:t>
            </a:r>
            <a:r>
              <a:rPr lang="en-US" sz="2400" b="0" err="1"/>
              <a:t>Sourya</a:t>
            </a:r>
            <a:r>
              <a:rPr lang="en-US" sz="2400" b="0"/>
              <a:t> </a:t>
            </a:r>
            <a:r>
              <a:rPr lang="en-US" sz="2400" b="0" err="1"/>
              <a:t>Kovvali</a:t>
            </a:r>
            <a:r>
              <a:rPr lang="en-US" sz="2400" b="0"/>
              <a:t>, </a:t>
            </a:r>
          </a:p>
          <a:p>
            <a:r>
              <a:rPr lang="en-US" sz="2400" b="0"/>
              <a:t>Alejandro </a:t>
            </a:r>
            <a:r>
              <a:rPr lang="en-US" sz="2400" b="0" err="1"/>
              <a:t>Nuñez</a:t>
            </a:r>
            <a:r>
              <a:rPr lang="en-US" sz="2400" b="0"/>
              <a:t>-Jimenez, Marius Schwarz</a:t>
            </a:r>
          </a:p>
          <a:p>
            <a:r>
              <a:rPr lang="en-US" sz="1400" b="0">
                <a:solidFill>
                  <a:schemeClr val="accent1">
                    <a:lumMod val="20000"/>
                    <a:lumOff val="80000"/>
                  </a:schemeClr>
                </a:solidFill>
              </a:rPr>
              <a:t>Project for the lecture: Agent-Based Modeling and Social System Simulation, FS-2019, ETH Zurich 		             December 9, 2019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9819285" y="4417054"/>
            <a:ext cx="4362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Photo: ESB Energy Service, Biel/Bienne</a:t>
            </a:r>
            <a:endParaRPr lang="de-CH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8192102" y="842552"/>
            <a:ext cx="3995136" cy="301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tangle 36"/>
          <p:cNvSpPr/>
          <p:nvPr/>
        </p:nvSpPr>
        <p:spPr>
          <a:xfrm>
            <a:off x="3918858" y="842553"/>
            <a:ext cx="2534194" cy="301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109" y="932752"/>
            <a:ext cx="966275" cy="1291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110" y="2396050"/>
            <a:ext cx="966275" cy="1248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075293" y="927502"/>
            <a:ext cx="3106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Empirical studies show </a:t>
            </a:r>
            <a:r>
              <a:rPr lang="en-US" b="1">
                <a:solidFill>
                  <a:srgbClr val="1F407A"/>
                </a:solidFill>
              </a:rPr>
              <a:t>importance of active peer effects </a:t>
            </a:r>
            <a:r>
              <a:rPr lang="en-US"/>
              <a:t>in solar communities</a:t>
            </a:r>
            <a:endParaRPr lang="de-CH" b="1"/>
          </a:p>
        </p:txBody>
      </p:sp>
      <p:sp>
        <p:nvSpPr>
          <p:cNvPr id="26" name="TextBox 25"/>
          <p:cNvSpPr txBox="1"/>
          <p:nvPr/>
        </p:nvSpPr>
        <p:spPr>
          <a:xfrm>
            <a:off x="5075293" y="1943094"/>
            <a:ext cx="1761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Noll et al. 2014</a:t>
            </a:r>
            <a:endParaRPr lang="de-CH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75294" y="2400043"/>
            <a:ext cx="3106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ABMs on opinion dynamics highlight the </a:t>
            </a:r>
            <a:r>
              <a:rPr lang="en-US" b="1">
                <a:solidFill>
                  <a:srgbClr val="1F407A"/>
                </a:solidFill>
              </a:rPr>
              <a:t>impact of extremism</a:t>
            </a:r>
            <a:endParaRPr lang="de-CH" b="1">
              <a:solidFill>
                <a:srgbClr val="1F407A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85574" y="3416752"/>
            <a:ext cx="1761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Deffuant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2002</a:t>
            </a:r>
            <a:endParaRPr lang="de-CH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/>
              <a:t>Motivation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5" y="3920080"/>
            <a:ext cx="1498008" cy="2126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75" y="4120618"/>
            <a:ext cx="1498008" cy="2126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1592714"/>
            <a:ext cx="1503273" cy="2126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045083" y="1592714"/>
            <a:ext cx="1761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Policies focus on </a:t>
            </a:r>
            <a:r>
              <a:rPr lang="en-US" b="1">
                <a:solidFill>
                  <a:srgbClr val="1F407A"/>
                </a:solidFill>
              </a:rPr>
              <a:t>energy communities </a:t>
            </a:r>
            <a:r>
              <a:rPr lang="en-US"/>
              <a:t>to boost the </a:t>
            </a:r>
            <a:r>
              <a:rPr lang="en-US" b="1">
                <a:solidFill>
                  <a:srgbClr val="1F407A"/>
                </a:solidFill>
              </a:rPr>
              <a:t>diffusion of renewable energies</a:t>
            </a:r>
            <a:endParaRPr lang="de-CH" b="1">
              <a:solidFill>
                <a:srgbClr val="1F407A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5083" y="5785781"/>
            <a:ext cx="1761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EU 2019/944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CH 2019 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EnG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</a:t>
            </a:r>
            <a:endParaRPr lang="de-CH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207" y="947392"/>
            <a:ext cx="1599455" cy="2175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119" y="1571676"/>
            <a:ext cx="1595121" cy="2126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0086792" y="947392"/>
            <a:ext cx="1761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ABMs on solar PV diffusion focus on individual adoption or one-building communities</a:t>
            </a:r>
            <a:endParaRPr lang="de-CH" b="1"/>
          </a:p>
        </p:txBody>
      </p:sp>
      <p:sp>
        <p:nvSpPr>
          <p:cNvPr id="24" name="TextBox 23"/>
          <p:cNvSpPr txBox="1"/>
          <p:nvPr/>
        </p:nvSpPr>
        <p:spPr>
          <a:xfrm>
            <a:off x="10086792" y="3236839"/>
            <a:ext cx="1761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Schiera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2019</a:t>
            </a:r>
          </a:p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Rai, Robinson 2015</a:t>
            </a:r>
            <a:endParaRPr lang="de-CH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24109" y="5047117"/>
            <a:ext cx="7838241" cy="646331"/>
          </a:xfrm>
          <a:prstGeom prst="rect">
            <a:avLst/>
          </a:prstGeom>
          <a:solidFill>
            <a:srgbClr val="1F407A">
              <a:alpha val="6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What is the role of opinion extremists in the diffusion of individual and community solar photovoltaics in cities?</a:t>
            </a:r>
            <a:endParaRPr lang="de-CH" b="1">
              <a:solidFill>
                <a:schemeClr val="bg1"/>
              </a:solidFill>
            </a:endParaRPr>
          </a:p>
        </p:txBody>
      </p:sp>
      <p:cxnSp>
        <p:nvCxnSpPr>
          <p:cNvPr id="31" name="Elbow Connector 30"/>
          <p:cNvCxnSpPr>
            <a:cxnSpLocks/>
            <a:stCxn id="37" idx="2"/>
            <a:endCxn id="27" idx="0"/>
          </p:cNvCxnSpPr>
          <p:nvPr/>
        </p:nvCxnSpPr>
        <p:spPr>
          <a:xfrm rot="16200000" flipH="1">
            <a:off x="5967805" y="3071691"/>
            <a:ext cx="1193575" cy="2757275"/>
          </a:xfrm>
          <a:prstGeom prst="bentConnector3">
            <a:avLst>
              <a:gd name="adj1" fmla="val 50000"/>
            </a:avLst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stCxn id="45" idx="2"/>
            <a:endCxn id="27" idx="0"/>
          </p:cNvCxnSpPr>
          <p:nvPr/>
        </p:nvCxnSpPr>
        <p:spPr>
          <a:xfrm rot="5400000">
            <a:off x="8469662" y="3327109"/>
            <a:ext cx="1193576" cy="2246440"/>
          </a:xfrm>
          <a:prstGeom prst="bentConnector3">
            <a:avLst>
              <a:gd name="adj1" fmla="val 50000"/>
            </a:avLst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32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/>
      <p:bldP spid="16" grpId="0"/>
      <p:bldP spid="18" grpId="0"/>
      <p:bldP spid="23" grpId="0"/>
      <p:bldP spid="24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 and Agents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16E5D4A-A432-40EB-AAE7-D886E2931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55" y="1214509"/>
            <a:ext cx="10181740" cy="50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C5DD9417-5C47-4CC6-A661-5C0F88053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153" r="9629"/>
          <a:stretch/>
        </p:blipFill>
        <p:spPr>
          <a:xfrm>
            <a:off x="4832351" y="620714"/>
            <a:ext cx="7029450" cy="5327584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/>
              <a:t>Agent Profitability and Neighbourhood Pressure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F9208-B858-4AD1-A174-F205A950911C}"/>
              </a:ext>
            </a:extLst>
          </p:cNvPr>
          <p:cNvSpPr txBox="1"/>
          <p:nvPr/>
        </p:nvSpPr>
        <p:spPr>
          <a:xfrm>
            <a:off x="323849" y="5255801"/>
            <a:ext cx="48136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/>
              <a:t>Neighbor Factor</a:t>
            </a:r>
          </a:p>
          <a:p>
            <a:pPr algn="just"/>
            <a:r>
              <a:rPr lang="en-US" sz="1600">
                <a:latin typeface="cmr10" panose="020B0500000000000000" pitchFamily="34" charset="0"/>
              </a:rPr>
              <a:t>F</a:t>
            </a:r>
            <a:r>
              <a:rPr lang="en-US" sz="1600" baseline="-25000">
                <a:latin typeface="cmr10" panose="020B0500000000000000" pitchFamily="34" charset="0"/>
              </a:rPr>
              <a:t>neighbor</a:t>
            </a:r>
            <a:r>
              <a:rPr lang="en-US" sz="1600">
                <a:latin typeface="cmr10" panose="020B0500000000000000" pitchFamily="34" charset="0"/>
              </a:rPr>
              <a:t> 	= n</a:t>
            </a:r>
            <a:r>
              <a:rPr lang="en-US" sz="1600" baseline="-25000">
                <a:latin typeface="cmr10" panose="020B0500000000000000" pitchFamily="34" charset="0"/>
              </a:rPr>
              <a:t>community</a:t>
            </a:r>
            <a:r>
              <a:rPr lang="en-US" sz="1600">
                <a:latin typeface="cmr10" panose="020B0500000000000000" pitchFamily="34" charset="0"/>
              </a:rPr>
              <a:t>/n</a:t>
            </a:r>
            <a:r>
              <a:rPr lang="en-US" sz="1600" baseline="-25000">
                <a:latin typeface="cmr10" panose="020B0500000000000000" pitchFamily="34" charset="0"/>
              </a:rPr>
              <a:t>total</a:t>
            </a:r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268E0-988A-4296-81F7-C97034C88286}"/>
              </a:ext>
            </a:extLst>
          </p:cNvPr>
          <p:cNvSpPr txBox="1"/>
          <p:nvPr/>
        </p:nvSpPr>
        <p:spPr>
          <a:xfrm>
            <a:off x="323850" y="1592714"/>
            <a:ext cx="4813653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/>
              <a:t>Profitability Factor</a:t>
            </a:r>
          </a:p>
          <a:p>
            <a:pPr algn="just"/>
            <a:r>
              <a:rPr lang="en-US" sz="1600" dirty="0" err="1">
                <a:latin typeface="cmr10" panose="020B0500000000000000" pitchFamily="34" charset="0"/>
              </a:rPr>
              <a:t>F</a:t>
            </a:r>
            <a:r>
              <a:rPr lang="en-US" sz="1600" baseline="-25000" dirty="0" err="1">
                <a:latin typeface="cmr10" panose="020B0500000000000000" pitchFamily="34" charset="0"/>
              </a:rPr>
              <a:t>profitability</a:t>
            </a:r>
            <a:r>
              <a:rPr lang="en-US" sz="1600" dirty="0">
                <a:latin typeface="cmr10" panose="020B0500000000000000" pitchFamily="34" charset="0"/>
              </a:rPr>
              <a:t> = 1 – </a:t>
            </a:r>
            <a:r>
              <a:rPr lang="en-US" sz="1600" dirty="0" err="1">
                <a:latin typeface="cmr10" panose="020B0500000000000000" pitchFamily="34" charset="0"/>
              </a:rPr>
              <a:t>PT</a:t>
            </a:r>
            <a:r>
              <a:rPr lang="en-US" sz="1600" baseline="-25000" dirty="0" err="1">
                <a:latin typeface="cmr10" panose="020B0500000000000000" pitchFamily="34" charset="0"/>
              </a:rPr>
              <a:t>i</a:t>
            </a:r>
            <a:r>
              <a:rPr lang="en-US" sz="1600" dirty="0">
                <a:latin typeface="cmr10" panose="020B0500000000000000" pitchFamily="34" charset="0"/>
              </a:rPr>
              <a:t>/</a:t>
            </a:r>
            <a:r>
              <a:rPr lang="en-US" sz="1600" dirty="0" err="1">
                <a:latin typeface="cmr10" panose="020B0500000000000000" pitchFamily="34" charset="0"/>
              </a:rPr>
              <a:t>PT</a:t>
            </a:r>
            <a:r>
              <a:rPr lang="en-US" sz="1600" baseline="-25000" dirty="0" err="1">
                <a:latin typeface="cmr10" panose="020B0500000000000000" pitchFamily="34" charset="0"/>
              </a:rPr>
              <a:t>max</a:t>
            </a:r>
            <a:endParaRPr lang="en-US" sz="1600" dirty="0">
              <a:latin typeface="cmr10" panose="020B0500000000000000" pitchFamily="34" charset="0"/>
            </a:endParaRPr>
          </a:p>
          <a:p>
            <a:pPr algn="just"/>
            <a:endParaRPr lang="en-US" sz="800" dirty="0">
              <a:latin typeface="cmr10" panose="020B0500000000000000" pitchFamily="34" charset="0"/>
            </a:endParaRPr>
          </a:p>
          <a:p>
            <a:pPr algn="just"/>
            <a:r>
              <a:rPr lang="en-US" sz="1600" dirty="0" err="1">
                <a:latin typeface="cmr10" panose="020B0500000000000000" pitchFamily="34" charset="0"/>
              </a:rPr>
              <a:t>PT</a:t>
            </a:r>
            <a:r>
              <a:rPr lang="en-US" sz="1600" baseline="-25000" dirty="0" err="1">
                <a:latin typeface="cmr10" panose="020B0500000000000000" pitchFamily="34" charset="0"/>
              </a:rPr>
              <a:t>max</a:t>
            </a:r>
            <a:r>
              <a:rPr lang="en-US" sz="1600" dirty="0">
                <a:latin typeface="cmr10" panose="020B0500000000000000" pitchFamily="34" charset="0"/>
              </a:rPr>
              <a:t> </a:t>
            </a:r>
            <a:r>
              <a:rPr lang="en-US" sz="1600">
                <a:latin typeface="cmr10" panose="020B0500000000000000" pitchFamily="34" charset="0"/>
              </a:rPr>
              <a:t>	</a:t>
            </a:r>
            <a:r>
              <a:rPr lang="en-US" sz="1600">
                <a:latin typeface="+mj-lt"/>
              </a:rPr>
              <a:t>Maximum Payback </a:t>
            </a:r>
            <a:r>
              <a:rPr lang="en-US" sz="1600" dirty="0">
                <a:latin typeface="+mj-lt"/>
              </a:rPr>
              <a:t>time</a:t>
            </a:r>
          </a:p>
          <a:p>
            <a:pPr algn="just"/>
            <a:r>
              <a:rPr lang="en-US" sz="1600" dirty="0" err="1">
                <a:latin typeface="cmr10" panose="020B0500000000000000" pitchFamily="34" charset="0"/>
              </a:rPr>
              <a:t>PT</a:t>
            </a:r>
            <a:r>
              <a:rPr lang="en-US" sz="1600" baseline="-25000" dirty="0" err="1">
                <a:latin typeface="cmr10" panose="020B0500000000000000" pitchFamily="34" charset="0"/>
              </a:rPr>
              <a:t>i</a:t>
            </a:r>
            <a:r>
              <a:rPr lang="en-US" sz="1600" dirty="0">
                <a:latin typeface="cmr10" panose="020B0500000000000000" pitchFamily="34" charset="0"/>
              </a:rPr>
              <a:t> 	</a:t>
            </a:r>
            <a:r>
              <a:rPr lang="en-US" sz="1600" dirty="0">
                <a:latin typeface="+mj-lt"/>
              </a:rPr>
              <a:t>Payback time for agent</a:t>
            </a:r>
            <a:r>
              <a:rPr lang="en-US" sz="1600" dirty="0">
                <a:latin typeface="cmr10" panose="020B0500000000000000" pitchFamily="34" charset="0"/>
              </a:rPr>
              <a:t> </a:t>
            </a:r>
            <a:r>
              <a:rPr lang="en-US" sz="1600" dirty="0" err="1">
                <a:latin typeface="cmr10" panose="020B0500000000000000" pitchFamily="34" charset="0"/>
              </a:rPr>
              <a:t>i</a:t>
            </a:r>
            <a:endParaRPr lang="en-US" sz="1600" dirty="0">
              <a:latin typeface="cmr10" panose="020B0500000000000000" pitchFamily="34" charset="0"/>
            </a:endParaRPr>
          </a:p>
          <a:p>
            <a:pPr algn="just"/>
            <a:endParaRPr lang="en-US" sz="800" dirty="0">
              <a:latin typeface="cmr10" panose="020B0500000000000000" pitchFamily="34" charset="0"/>
            </a:endParaRPr>
          </a:p>
          <a:p>
            <a:pPr algn="just"/>
            <a:r>
              <a:rPr lang="en-US" sz="1600" dirty="0" err="1">
                <a:latin typeface="cmr10" panose="020B0500000000000000" pitchFamily="34" charset="0"/>
              </a:rPr>
              <a:t>PT</a:t>
            </a:r>
            <a:r>
              <a:rPr lang="en-US" sz="1600" baseline="-25000" dirty="0" err="1">
                <a:latin typeface="cmr10" panose="020B0500000000000000" pitchFamily="34" charset="0"/>
              </a:rPr>
              <a:t>i</a:t>
            </a:r>
            <a:r>
              <a:rPr lang="en-US" sz="1600" dirty="0">
                <a:latin typeface="cmr10" panose="020B0500000000000000" pitchFamily="34" charset="0"/>
              </a:rPr>
              <a:t> 	= </a:t>
            </a:r>
            <a:r>
              <a:rPr lang="en-US" sz="1600" dirty="0" err="1">
                <a:latin typeface="cmr10" panose="020B0500000000000000" pitchFamily="34" charset="0"/>
              </a:rPr>
              <a:t>I</a:t>
            </a:r>
            <a:r>
              <a:rPr lang="en-US" sz="1600" baseline="-25000" dirty="0" err="1">
                <a:latin typeface="cmr10" panose="020B0500000000000000" pitchFamily="34" charset="0"/>
              </a:rPr>
              <a:t>PV,i</a:t>
            </a:r>
            <a:r>
              <a:rPr lang="en-US" sz="1600" baseline="-25000" dirty="0">
                <a:latin typeface="cmr10" panose="020B0500000000000000" pitchFamily="34" charset="0"/>
              </a:rPr>
              <a:t> </a:t>
            </a:r>
            <a:r>
              <a:rPr lang="en-US" sz="1600" dirty="0">
                <a:latin typeface="cmr10" panose="020B0500000000000000" pitchFamily="34" charset="0"/>
              </a:rPr>
              <a:t>/CF</a:t>
            </a:r>
            <a:r>
              <a:rPr lang="en-US" sz="1600" baseline="-25000" dirty="0">
                <a:latin typeface="cmr10" panose="020B0500000000000000" pitchFamily="34" charset="0"/>
              </a:rPr>
              <a:t>PV,I</a:t>
            </a:r>
          </a:p>
          <a:p>
            <a:pPr algn="just"/>
            <a:endParaRPr lang="en-US" sz="500" dirty="0">
              <a:latin typeface="cmr10" panose="020B0500000000000000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US" sz="1600" dirty="0">
                <a:latin typeface="cmr10" panose="020B0500000000000000" pitchFamily="34" charset="0"/>
              </a:rPr>
              <a:t>	=   price-per-watt . size</a:t>
            </a:r>
          </a:p>
          <a:p>
            <a:pPr algn="just"/>
            <a:r>
              <a:rPr lang="en-US" sz="1600" dirty="0">
                <a:latin typeface="cmr10" panose="020B0500000000000000" pitchFamily="34" charset="0"/>
              </a:rPr>
              <a:t>	    CF</a:t>
            </a:r>
            <a:r>
              <a:rPr lang="en-US" sz="1600" baseline="-25000" dirty="0">
                <a:latin typeface="cmr10" panose="020B0500000000000000" pitchFamily="34" charset="0"/>
              </a:rPr>
              <a:t>AC</a:t>
            </a:r>
            <a:r>
              <a:rPr lang="en-US" sz="1600" dirty="0">
                <a:latin typeface="cmr10" panose="020B0500000000000000" pitchFamily="34" charset="0"/>
              </a:rPr>
              <a:t> + CF</a:t>
            </a:r>
            <a:r>
              <a:rPr lang="en-US" sz="1600" baseline="-25000" dirty="0">
                <a:latin typeface="cmr10" panose="020B0500000000000000" pitchFamily="34" charset="0"/>
              </a:rPr>
              <a:t>FIR</a:t>
            </a:r>
            <a:r>
              <a:rPr lang="en-US" sz="1600" dirty="0">
                <a:latin typeface="cmr10" panose="020B0500000000000000" pitchFamily="34" charset="0"/>
              </a:rPr>
              <a:t> + CF</a:t>
            </a:r>
            <a:r>
              <a:rPr lang="en-US" sz="1600" baseline="-25000" dirty="0">
                <a:latin typeface="cmr10" panose="020B0500000000000000" pitchFamily="34" charset="0"/>
              </a:rPr>
              <a:t>OM</a:t>
            </a:r>
            <a:endParaRPr lang="en-US" sz="1600" dirty="0">
              <a:latin typeface="cmr10" panose="020B0500000000000000" pitchFamily="34" charset="0"/>
            </a:endParaRPr>
          </a:p>
          <a:p>
            <a:pPr algn="just"/>
            <a:endParaRPr lang="en-US" sz="800" dirty="0">
              <a:latin typeface="cmr10" panose="020B0500000000000000" pitchFamily="34" charset="0"/>
            </a:endParaRPr>
          </a:p>
          <a:p>
            <a:pPr algn="just"/>
            <a:r>
              <a:rPr lang="en-US" sz="1600" dirty="0">
                <a:latin typeface="cmr10" panose="020B0500000000000000" pitchFamily="34" charset="0"/>
              </a:rPr>
              <a:t>AC	</a:t>
            </a:r>
            <a:r>
              <a:rPr lang="en-US" sz="1600" dirty="0"/>
              <a:t>Avoided Costs</a:t>
            </a:r>
          </a:p>
          <a:p>
            <a:pPr algn="just"/>
            <a:r>
              <a:rPr lang="en-US" sz="1600" dirty="0">
                <a:latin typeface="cmr10" panose="020B0500000000000000" pitchFamily="34" charset="0"/>
              </a:rPr>
              <a:t>FIR	</a:t>
            </a:r>
            <a:r>
              <a:rPr lang="en-US" sz="1600" dirty="0"/>
              <a:t>Feed-in Remuneration</a:t>
            </a:r>
          </a:p>
          <a:p>
            <a:pPr algn="just"/>
            <a:r>
              <a:rPr lang="en-US" sz="1600" dirty="0">
                <a:latin typeface="cmr10" panose="020B0500000000000000" pitchFamily="34" charset="0"/>
              </a:rPr>
              <a:t>OM	</a:t>
            </a:r>
            <a:r>
              <a:rPr lang="en-US" sz="1600" dirty="0"/>
              <a:t>Operation and Maintenance Costs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F2B433-F064-45E7-A74C-415ED1E0C6EB}"/>
              </a:ext>
            </a:extLst>
          </p:cNvPr>
          <p:cNvCxnSpPr>
            <a:cxnSpLocks/>
          </p:cNvCxnSpPr>
          <p:nvPr/>
        </p:nvCxnSpPr>
        <p:spPr>
          <a:xfrm>
            <a:off x="1511300" y="3568700"/>
            <a:ext cx="2133600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96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7ED9883-D378-46C4-B38B-D1098D4C4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50" y="840351"/>
            <a:ext cx="6665132" cy="5476595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noFill/>
        </p:spPr>
        <p:txBody>
          <a:bodyPr/>
          <a:lstStyle/>
          <a:p>
            <a:r>
              <a:rPr lang="en-GB"/>
              <a:t>Opinions and Interactions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DA054-D78A-452D-A7A0-B5A43ADBD628}"/>
              </a:ext>
            </a:extLst>
          </p:cNvPr>
          <p:cNvSpPr txBox="1"/>
          <p:nvPr/>
        </p:nvSpPr>
        <p:spPr>
          <a:xfrm>
            <a:off x="6450813" y="1717589"/>
            <a:ext cx="481365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/>
              <a:t>Watts-</a:t>
            </a:r>
            <a:r>
              <a:rPr lang="en-US" b="1" err="1"/>
              <a:t>Strogatz</a:t>
            </a:r>
            <a:r>
              <a:rPr lang="en-US" b="1"/>
              <a:t> SWN</a:t>
            </a:r>
          </a:p>
          <a:p>
            <a:pPr algn="just"/>
            <a:r>
              <a:rPr lang="en-US" sz="1600"/>
              <a:t>Clustering Coefficient	0.24</a:t>
            </a:r>
          </a:p>
          <a:p>
            <a:pPr algn="just"/>
            <a:r>
              <a:rPr lang="en-US" sz="1600"/>
              <a:t>Average Shortest Path	3.65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527DD-CB5D-49EF-A4A9-997939CBC636}"/>
              </a:ext>
            </a:extLst>
          </p:cNvPr>
          <p:cNvSpPr txBox="1"/>
          <p:nvPr/>
        </p:nvSpPr>
        <p:spPr>
          <a:xfrm>
            <a:off x="6450812" y="2918264"/>
            <a:ext cx="48136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/>
              <a:t>Opinion and Uncertainty Model</a:t>
            </a:r>
          </a:p>
          <a:p>
            <a:pPr algn="just"/>
            <a:r>
              <a:rPr lang="en-US" sz="1600"/>
              <a:t>Opinion of Agent </a:t>
            </a:r>
            <a:r>
              <a:rPr lang="en-US" sz="1600" b="1">
                <a:latin typeface="cmr10" panose="020B0500000000000000" pitchFamily="34" charset="0"/>
              </a:rPr>
              <a:t>i</a:t>
            </a:r>
            <a:r>
              <a:rPr lang="en-US" sz="1600">
                <a:latin typeface="cmr10" panose="020B0500000000000000" pitchFamily="34" charset="0"/>
              </a:rPr>
              <a:t> </a:t>
            </a:r>
            <a:r>
              <a:rPr lang="en-US" sz="1600"/>
              <a:t>(</a:t>
            </a:r>
            <a:r>
              <a:rPr lang="en-US" sz="1600">
                <a:latin typeface="cmr10" panose="020B0500000000000000" pitchFamily="34" charset="0"/>
              </a:rPr>
              <a:t>F</a:t>
            </a:r>
            <a:r>
              <a:rPr lang="en-US" sz="1600" baseline="-25000">
                <a:latin typeface="cmr10" panose="020B0500000000000000" pitchFamily="34" charset="0"/>
              </a:rPr>
              <a:t>opinion</a:t>
            </a:r>
            <a:r>
              <a:rPr lang="en-US" sz="1600"/>
              <a:t>)</a:t>
            </a:r>
            <a:r>
              <a:rPr lang="en-US" sz="1400">
                <a:latin typeface="cmr10" panose="020B0500000000000000" pitchFamily="34" charset="0"/>
              </a:rPr>
              <a:t>	</a:t>
            </a:r>
            <a:r>
              <a:rPr lang="en-US" sz="1600">
                <a:latin typeface="cmr10" panose="020B0500000000000000" pitchFamily="34" charset="0"/>
              </a:rPr>
              <a:t>x</a:t>
            </a:r>
            <a:r>
              <a:rPr lang="en-US" sz="1600" baseline="-25000">
                <a:latin typeface="cmr10" panose="020B0500000000000000" pitchFamily="34" charset="0"/>
              </a:rPr>
              <a:t>i</a:t>
            </a:r>
            <a:endParaRPr lang="en-US" sz="1400" baseline="-25000"/>
          </a:p>
          <a:p>
            <a:pPr algn="just"/>
            <a:r>
              <a:rPr lang="en-US" sz="1600"/>
              <a:t>Uncertainty</a:t>
            </a:r>
            <a:r>
              <a:rPr lang="en-US" sz="1400"/>
              <a:t>		</a:t>
            </a:r>
            <a:r>
              <a:rPr lang="en-US" sz="1600">
                <a:latin typeface="cmr10" panose="020B0500000000000000" pitchFamily="34" charset="0"/>
              </a:rPr>
              <a:t>u</a:t>
            </a:r>
            <a:r>
              <a:rPr lang="en-US" sz="1600" baseline="-25000">
                <a:latin typeface="cmr10" panose="020B0500000000000000" pitchFamily="34" charset="0"/>
              </a:rPr>
              <a:t>i</a:t>
            </a:r>
            <a:r>
              <a:rPr lang="en-US" sz="1600">
                <a:latin typeface="cmr10" panose="020B0500000000000000" pitchFamily="34" charset="0"/>
              </a:rPr>
              <a:t> = x</a:t>
            </a:r>
            <a:r>
              <a:rPr lang="en-US" sz="1600" baseline="-25000">
                <a:latin typeface="cmr10" panose="020B0500000000000000" pitchFamily="34" charset="0"/>
              </a:rPr>
              <a:t>i </a:t>
            </a:r>
            <a:r>
              <a:rPr lang="en-US" sz="1600">
                <a:latin typeface="cmr10" panose="020B0500000000000000" pitchFamily="34" charset="0"/>
              </a:rPr>
              <a:t>(1 – x</a:t>
            </a:r>
            <a:r>
              <a:rPr lang="en-US" sz="1600" baseline="-25000">
                <a:latin typeface="cmr10" panose="020B0500000000000000" pitchFamily="34" charset="0"/>
              </a:rPr>
              <a:t>i</a:t>
            </a:r>
            <a:r>
              <a:rPr lang="en-US" sz="1600">
                <a:latin typeface="cmr10" panose="020B0500000000000000" pitchFamily="34" charset="0"/>
              </a:rPr>
              <a:t>)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C0ACC-8745-490D-AD2C-68CDB450CB1A}"/>
              </a:ext>
            </a:extLst>
          </p:cNvPr>
          <p:cNvSpPr txBox="1"/>
          <p:nvPr/>
        </p:nvSpPr>
        <p:spPr>
          <a:xfrm>
            <a:off x="6450812" y="4088163"/>
            <a:ext cx="481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/>
              <a:t>Relative Agreement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00AE77-8006-4D38-8C56-592030E4D440}"/>
              </a:ext>
            </a:extLst>
          </p:cNvPr>
          <p:cNvSpPr txBox="1"/>
          <p:nvPr/>
        </p:nvSpPr>
        <p:spPr>
          <a:xfrm>
            <a:off x="6450812" y="4454984"/>
            <a:ext cx="447407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>
                <a:latin typeface="cmr10" panose="020B0500000000000000" pitchFamily="34" charset="0"/>
              </a:rPr>
              <a:t>ra</a:t>
            </a:r>
            <a:r>
              <a:rPr lang="en-US" sz="1600" baseline="-25000">
                <a:latin typeface="cmr10" panose="020B0500000000000000" pitchFamily="34" charset="0"/>
              </a:rPr>
              <a:t>i</a:t>
            </a:r>
            <a:r>
              <a:rPr lang="en-US" sz="1600">
                <a:latin typeface="cmr10" panose="020B0500000000000000" pitchFamily="34" charset="0"/>
              </a:rPr>
              <a:t> = max(0 , h/u</a:t>
            </a:r>
            <a:r>
              <a:rPr lang="en-US" sz="1600" baseline="-25000">
                <a:latin typeface="cmr10" panose="020B0500000000000000" pitchFamily="34" charset="0"/>
              </a:rPr>
              <a:t>j</a:t>
            </a:r>
            <a:r>
              <a:rPr lang="en-US" sz="1600">
                <a:latin typeface="cmr10" panose="020B0500000000000000" pitchFamily="34" charset="0"/>
              </a:rPr>
              <a:t> – 1)</a:t>
            </a:r>
            <a:endParaRPr lang="en-US" sz="1400" baseline="-25000"/>
          </a:p>
          <a:p>
            <a:pPr algn="just"/>
            <a:r>
              <a:rPr lang="en-US" sz="1600">
                <a:latin typeface="cmr10" panose="020B0500000000000000" pitchFamily="34" charset="0"/>
              </a:rPr>
              <a:t>x</a:t>
            </a:r>
            <a:r>
              <a:rPr lang="en-US" sz="1600" baseline="-25000">
                <a:latin typeface="cmr10" panose="020B0500000000000000" pitchFamily="34" charset="0"/>
              </a:rPr>
              <a:t>i</a:t>
            </a:r>
            <a:r>
              <a:rPr lang="en-US" sz="1600">
                <a:latin typeface="cmr10" panose="020B0500000000000000" pitchFamily="34" charset="0"/>
              </a:rPr>
              <a:t>’ = x</a:t>
            </a:r>
            <a:r>
              <a:rPr lang="en-US" sz="1600" baseline="-25000">
                <a:latin typeface="cmr10" panose="020B0500000000000000" pitchFamily="34" charset="0"/>
              </a:rPr>
              <a:t>i</a:t>
            </a:r>
            <a:r>
              <a:rPr lang="en-US" sz="1600">
                <a:latin typeface="cmr10" panose="020B0500000000000000" pitchFamily="34" charset="0"/>
              </a:rPr>
              <a:t> +</a:t>
            </a: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1600"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>
                <a:latin typeface="cmr10" panose="020B0500000000000000" pitchFamily="34" charset="0"/>
              </a:rPr>
              <a:t>ra</a:t>
            </a:r>
            <a:r>
              <a:rPr lang="en-US" sz="1600" baseline="-25000">
                <a:latin typeface="cmr10" panose="020B0500000000000000" pitchFamily="34" charset="0"/>
              </a:rPr>
              <a:t>i </a:t>
            </a:r>
            <a:r>
              <a:rPr lang="en-US" sz="1600">
                <a:latin typeface="cmr10" panose="020B0500000000000000" pitchFamily="34" charset="0"/>
              </a:rPr>
              <a:t>(x</a:t>
            </a:r>
            <a:r>
              <a:rPr lang="en-US" sz="1600" baseline="-25000">
                <a:latin typeface="cmr10" panose="020B0500000000000000" pitchFamily="34" charset="0"/>
              </a:rPr>
              <a:t>i</a:t>
            </a:r>
            <a:r>
              <a:rPr lang="en-US" sz="1600">
                <a:latin typeface="cmr10" panose="020B0500000000000000" pitchFamily="34" charset="0"/>
              </a:rPr>
              <a:t> – x</a:t>
            </a:r>
            <a:r>
              <a:rPr lang="en-US" sz="1600" baseline="-25000">
                <a:latin typeface="cmr10" panose="020B0500000000000000" pitchFamily="34" charset="0"/>
              </a:rPr>
              <a:t>j</a:t>
            </a:r>
            <a:r>
              <a:rPr lang="en-US" sz="1600">
                <a:latin typeface="cmr10" panose="020B0500000000000000" pitchFamily="34" charset="0"/>
              </a:rPr>
              <a:t>)</a:t>
            </a:r>
          </a:p>
          <a:p>
            <a:pPr algn="just"/>
            <a:endParaRPr lang="en-US" sz="600">
              <a:latin typeface="cmr10" panose="020B0500000000000000" pitchFamily="34" charset="0"/>
            </a:endParaRPr>
          </a:p>
          <a:p>
            <a:pPr lvl="0" algn="just"/>
            <a:r>
              <a:rPr lang="en-US" sz="1600">
                <a:solidFill>
                  <a:prstClr val="black"/>
                </a:solidFill>
                <a:latin typeface="cmr10" panose="020B0500000000000000" pitchFamily="34" charset="0"/>
              </a:rPr>
              <a:t>u</a:t>
            </a:r>
            <a:r>
              <a:rPr lang="en-US" sz="1600" baseline="-25000">
                <a:solidFill>
                  <a:prstClr val="black"/>
                </a:solidFill>
                <a:latin typeface="cmr10" panose="020B0500000000000000" pitchFamily="34" charset="0"/>
              </a:rPr>
              <a:t>i</a:t>
            </a:r>
            <a:r>
              <a:rPr lang="en-US" sz="1600">
                <a:solidFill>
                  <a:prstClr val="black"/>
                </a:solidFill>
                <a:latin typeface="cmr10" panose="020B0500000000000000" pitchFamily="34" charset="0"/>
              </a:rPr>
              <a:t>’ = u</a:t>
            </a:r>
            <a:r>
              <a:rPr lang="en-US" sz="1600" baseline="-25000">
                <a:solidFill>
                  <a:prstClr val="black"/>
                </a:solidFill>
                <a:latin typeface="cmr10" panose="020B0500000000000000" pitchFamily="34" charset="0"/>
              </a:rPr>
              <a:t>i</a:t>
            </a:r>
            <a:r>
              <a:rPr lang="en-US" sz="1600">
                <a:solidFill>
                  <a:prstClr val="black"/>
                </a:solidFill>
                <a:latin typeface="cmr10" panose="020B0500000000000000" pitchFamily="34" charset="0"/>
              </a:rPr>
              <a:t> +</a:t>
            </a:r>
            <a:r>
              <a:rPr lang="en-US" sz="160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160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en-US" sz="160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>
                <a:solidFill>
                  <a:prstClr val="black"/>
                </a:solidFill>
                <a:latin typeface="cmr10" panose="020B0500000000000000" pitchFamily="34" charset="0"/>
              </a:rPr>
              <a:t>ra</a:t>
            </a:r>
            <a:r>
              <a:rPr lang="en-US" sz="1600" baseline="-25000">
                <a:solidFill>
                  <a:prstClr val="black"/>
                </a:solidFill>
                <a:latin typeface="cmr10" panose="020B0500000000000000" pitchFamily="34" charset="0"/>
              </a:rPr>
              <a:t>i </a:t>
            </a:r>
            <a:r>
              <a:rPr lang="en-US" sz="1600">
                <a:solidFill>
                  <a:prstClr val="black"/>
                </a:solidFill>
                <a:latin typeface="cmr10" panose="020B0500000000000000" pitchFamily="34" charset="0"/>
              </a:rPr>
              <a:t>(u</a:t>
            </a:r>
            <a:r>
              <a:rPr lang="en-US" sz="1600" baseline="-25000">
                <a:solidFill>
                  <a:prstClr val="black"/>
                </a:solidFill>
                <a:latin typeface="cmr10" panose="020B0500000000000000" pitchFamily="34" charset="0"/>
              </a:rPr>
              <a:t>i</a:t>
            </a:r>
            <a:r>
              <a:rPr lang="en-US" sz="1600">
                <a:solidFill>
                  <a:prstClr val="black"/>
                </a:solidFill>
                <a:latin typeface="cmr10" panose="020B0500000000000000" pitchFamily="34" charset="0"/>
              </a:rPr>
              <a:t> – u</a:t>
            </a:r>
            <a:r>
              <a:rPr lang="en-US" sz="1600" baseline="-25000">
                <a:solidFill>
                  <a:prstClr val="black"/>
                </a:solidFill>
                <a:latin typeface="cmr10" panose="020B0500000000000000" pitchFamily="34" charset="0"/>
              </a:rPr>
              <a:t>j</a:t>
            </a:r>
            <a:r>
              <a:rPr lang="en-US" sz="1600">
                <a:solidFill>
                  <a:prstClr val="black"/>
                </a:solidFill>
                <a:latin typeface="cmr10" panose="020B0500000000000000" pitchFamily="34" charset="0"/>
              </a:rPr>
              <a:t>)</a:t>
            </a:r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85816F-D9D7-4320-B9B1-AC6CB4E51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1111" y="4518133"/>
            <a:ext cx="2057400" cy="16192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4BC0B20-6BC0-40F1-BAFF-C61C170D6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76402" y="1124046"/>
            <a:ext cx="1885398" cy="18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/>
              <a:t>Tested Scenarios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B8F705-21B5-4B22-851C-59D8C2976429}"/>
              </a:ext>
            </a:extLst>
          </p:cNvPr>
          <p:cNvSpPr txBox="1"/>
          <p:nvPr/>
        </p:nvSpPr>
        <p:spPr>
          <a:xfrm>
            <a:off x="1202601" y="1752600"/>
            <a:ext cx="2898550" cy="791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One-Sided Extremism</a:t>
            </a:r>
            <a:endParaRPr lang="en-US" sz="1400" b="1" dirty="0"/>
          </a:p>
          <a:p>
            <a:pPr marL="285750" indent="-285750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400" dirty="0"/>
              <a:t>+N% of Pos or Neg Extremists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529F96-8316-48BD-AE0B-7E1A638660A2}"/>
              </a:ext>
            </a:extLst>
          </p:cNvPr>
          <p:cNvSpPr txBox="1"/>
          <p:nvPr/>
        </p:nvSpPr>
        <p:spPr>
          <a:xfrm>
            <a:off x="8161211" y="1752600"/>
            <a:ext cx="2839239" cy="791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Symmetric Extremism</a:t>
            </a:r>
            <a:endParaRPr lang="en-US" sz="1400" b="1" dirty="0"/>
          </a:p>
          <a:p>
            <a:pPr marL="285750" indent="-285750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400" dirty="0"/>
              <a:t>+N% of Pos+Neg Extremists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6B948C-60F0-46AD-B28B-AFD74422C5C7}"/>
              </a:ext>
            </a:extLst>
          </p:cNvPr>
          <p:cNvSpPr txBox="1"/>
          <p:nvPr/>
        </p:nvSpPr>
        <p:spPr>
          <a:xfrm>
            <a:off x="323850" y="1185711"/>
            <a:ext cx="1132342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Question: </a:t>
            </a:r>
            <a:r>
              <a:rPr lang="en-US" sz="1600" dirty="0"/>
              <a:t>What is the role of opinion extremists in the diffusion of individual and community solar photovoltaics in cities? </a:t>
            </a:r>
            <a:endParaRPr lang="en-US" sz="1400"/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17DAE87F-780F-4C79-AACF-60D623F232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14804" y="2590800"/>
            <a:ext cx="2764624" cy="1974732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656E3A13-8CFC-48EA-A4EF-C25410789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800" y="2514600"/>
            <a:ext cx="3688151" cy="2634394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E9C2627D-E0C9-4C29-AC46-05CAE8C1DA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698281" y="2514600"/>
            <a:ext cx="3688151" cy="2634394"/>
          </a:xfrm>
          <a:prstGeom prst="rect">
            <a:avLst/>
          </a:prstGeom>
        </p:spPr>
      </p:pic>
      <p:grpSp>
        <p:nvGrpSpPr>
          <p:cNvPr id="42" name="Grupo 41">
            <a:extLst>
              <a:ext uri="{FF2B5EF4-FFF2-40B4-BE49-F238E27FC236}">
                <a16:creationId xmlns:a16="http://schemas.microsoft.com/office/drawing/2014/main" id="{028DD2E7-9436-4682-8F56-F2673C91E9A7}"/>
              </a:ext>
            </a:extLst>
          </p:cNvPr>
          <p:cNvGrpSpPr/>
          <p:nvPr/>
        </p:nvGrpSpPr>
        <p:grpSpPr>
          <a:xfrm>
            <a:off x="1423494" y="5257800"/>
            <a:ext cx="2163458" cy="1015663"/>
            <a:chOff x="1423494" y="5257800"/>
            <a:chExt cx="2163458" cy="1015663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0D59C86C-C6B0-43D8-9D1F-C6AD1F3AB876}"/>
                </a:ext>
              </a:extLst>
            </p:cNvPr>
            <p:cNvSpPr txBox="1"/>
            <p:nvPr/>
          </p:nvSpPr>
          <p:spPr>
            <a:xfrm>
              <a:off x="2653683" y="5257800"/>
              <a:ext cx="9332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20% 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5% 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Base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5% 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20% P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4FA5D67B-48F2-4E73-9BDE-5190A0829CAB}"/>
                </a:ext>
              </a:extLst>
            </p:cNvPr>
            <p:cNvSpPr txBox="1"/>
            <p:nvPr/>
          </p:nvSpPr>
          <p:spPr>
            <a:xfrm>
              <a:off x="1423494" y="5609240"/>
              <a:ext cx="10807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Experiments:</a:t>
              </a:r>
            </a:p>
          </p:txBody>
        </p:sp>
        <p:sp>
          <p:nvSpPr>
            <p:cNvPr id="39" name="Abrir llave 38">
              <a:extLst>
                <a:ext uri="{FF2B5EF4-FFF2-40B4-BE49-F238E27FC236}">
                  <a16:creationId xmlns:a16="http://schemas.microsoft.com/office/drawing/2014/main" id="{1FFDF353-5CEC-4763-B420-68BEE8AF5237}"/>
                </a:ext>
              </a:extLst>
            </p:cNvPr>
            <p:cNvSpPr/>
            <p:nvPr/>
          </p:nvSpPr>
          <p:spPr>
            <a:xfrm>
              <a:off x="2499476" y="5284856"/>
              <a:ext cx="241343" cy="950890"/>
            </a:xfrm>
            <a:prstGeom prst="leftBrace">
              <a:avLst>
                <a:gd name="adj1" fmla="val 8333"/>
                <a:gd name="adj2" fmla="val 49499"/>
              </a:avLst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341D3B9-2072-4BDA-925B-413AAE110D05}"/>
              </a:ext>
            </a:extLst>
          </p:cNvPr>
          <p:cNvGrpSpPr/>
          <p:nvPr/>
        </p:nvGrpSpPr>
        <p:grpSpPr>
          <a:xfrm>
            <a:off x="7822605" y="5252532"/>
            <a:ext cx="2891527" cy="1015663"/>
            <a:chOff x="7822605" y="5252532"/>
            <a:chExt cx="2891527" cy="1015663"/>
          </a:xfrm>
        </p:grpSpPr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D12A2D5B-8FF7-4FB9-A448-D90114020C90}"/>
                </a:ext>
              </a:extLst>
            </p:cNvPr>
            <p:cNvSpPr txBox="1"/>
            <p:nvPr/>
          </p:nvSpPr>
          <p:spPr>
            <a:xfrm>
              <a:off x="8998598" y="5252532"/>
              <a:ext cx="17155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Base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5%   (2.5%+2.5%)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10% (5%+5%)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20% (10%+10%)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/>
                <a:t>40% (20%+20%)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6430A2AD-5975-4F69-95C8-62105B1D4576}"/>
                </a:ext>
              </a:extLst>
            </p:cNvPr>
            <p:cNvSpPr txBox="1"/>
            <p:nvPr/>
          </p:nvSpPr>
          <p:spPr>
            <a:xfrm>
              <a:off x="7822605" y="5610695"/>
              <a:ext cx="10807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Experiments:</a:t>
              </a:r>
            </a:p>
          </p:txBody>
        </p:sp>
        <p:sp>
          <p:nvSpPr>
            <p:cNvPr id="41" name="Abrir llave 40">
              <a:extLst>
                <a:ext uri="{FF2B5EF4-FFF2-40B4-BE49-F238E27FC236}">
                  <a16:creationId xmlns:a16="http://schemas.microsoft.com/office/drawing/2014/main" id="{79B3BE7F-B1ED-4590-A18D-731FAB9DA0CA}"/>
                </a:ext>
              </a:extLst>
            </p:cNvPr>
            <p:cNvSpPr/>
            <p:nvPr/>
          </p:nvSpPr>
          <p:spPr>
            <a:xfrm>
              <a:off x="8898587" y="5286311"/>
              <a:ext cx="241343" cy="950890"/>
            </a:xfrm>
            <a:prstGeom prst="leftBrace">
              <a:avLst>
                <a:gd name="adj1" fmla="val 8333"/>
                <a:gd name="adj2" fmla="val 49499"/>
              </a:avLst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1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361F2E9-131B-4881-8AA7-5024A0DE0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75" y="3725233"/>
            <a:ext cx="5353844" cy="26769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4DB864F-6392-4E0F-8974-8D2B52130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3775" y="1068964"/>
            <a:ext cx="5353844" cy="26769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DF235EE-3ABB-4130-96F5-6E8724DE1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3775" y="3725233"/>
            <a:ext cx="5353844" cy="26769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CED9E2-86CA-41D6-8F2E-A43ACFE9B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75" y="1068964"/>
            <a:ext cx="5353844" cy="26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0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09.12.2019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/>
              <a:t>Results and Discussion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F394DB-CDD6-4EB6-BEF8-3E0A8B78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Jordi Fornt-Mas, Sourya Kovvali, Alejandro Nuñez-Jimenez, Marius Schwarz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AD5F84E-AF9B-48B0-B995-9DFEBD9C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0356" y="2042019"/>
            <a:ext cx="5543547" cy="395967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5469459-2DD6-4083-A424-F36D71FF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83335" y="2042019"/>
            <a:ext cx="5543547" cy="395967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DBAFFE9-07E6-48B8-8C33-10B0ACD8EAB2}"/>
              </a:ext>
            </a:extLst>
          </p:cNvPr>
          <p:cNvSpPr txBox="1"/>
          <p:nvPr/>
        </p:nvSpPr>
        <p:spPr>
          <a:xfrm>
            <a:off x="1740750" y="1295400"/>
            <a:ext cx="25827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One-Sided Extremism</a:t>
            </a:r>
            <a:endParaRPr lang="en-US" sz="1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126A60D-15D7-4C0B-90E1-E5E6F6DD8208}"/>
              </a:ext>
            </a:extLst>
          </p:cNvPr>
          <p:cNvSpPr txBox="1"/>
          <p:nvPr/>
        </p:nvSpPr>
        <p:spPr>
          <a:xfrm>
            <a:off x="7850905" y="1295400"/>
            <a:ext cx="2608406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Symmetric Extremism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779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</TotalTime>
  <Words>981</Words>
  <Application>Microsoft Office PowerPoint</Application>
  <PresentationFormat>Personalizado</PresentationFormat>
  <Paragraphs>187</Paragraphs>
  <Slides>20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9</vt:i4>
      </vt:variant>
      <vt:variant>
        <vt:lpstr>Títulos de diapositiva</vt:lpstr>
      </vt:variant>
      <vt:variant>
        <vt:i4>20</vt:i4>
      </vt:variant>
    </vt:vector>
  </HeadingPairs>
  <TitlesOfParts>
    <vt:vector size="34" baseType="lpstr">
      <vt:lpstr>Arial</vt:lpstr>
      <vt:lpstr>Cambria Math</vt:lpstr>
      <vt:lpstr>cmr10</vt:lpstr>
      <vt:lpstr>Courier New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Diffusion of Solar Photovoltaics and Role of Extremists</vt:lpstr>
      <vt:lpstr>Motivation</vt:lpstr>
      <vt:lpstr>Motivation</vt:lpstr>
      <vt:lpstr>Model and Agents</vt:lpstr>
      <vt:lpstr>Agent Profitability and Neighbourhood Pressure</vt:lpstr>
      <vt:lpstr>Opinions and Interactions</vt:lpstr>
      <vt:lpstr>Tested Scenarios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Questions and Answers</vt:lpstr>
      <vt:lpstr>What is the role of opinion extremists in the diffusion of individual and community solar photovoltaics in cities? </vt:lpstr>
      <vt:lpstr>What is the role of opinion extremists in the diffusion of individual and community solar photovoltaics in cities?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role of opinion extremists in the diffusion of individual and community solar photovoltaics in cities?</dc:title>
  <dc:creator>sourya varenya</dc:creator>
  <cp:lastModifiedBy>Jorjj F. M.</cp:lastModifiedBy>
  <cp:revision>2</cp:revision>
  <cp:lastPrinted>1601-01-01T00:00:00Z</cp:lastPrinted>
  <dcterms:created xsi:type="dcterms:W3CDTF">2019-12-05T00:06:52Z</dcterms:created>
  <dcterms:modified xsi:type="dcterms:W3CDTF">2019-12-09T08:11:01Z</dcterms:modified>
</cp:coreProperties>
</file>